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59" r:id="rId74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74" Type="http://schemas.openxmlformats.org/officeDocument/2006/relationships/slide" Target="slides/slide4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51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3" name="Shape 3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" name="Google Shape;3584;p4:notes"/>
          <p:cNvSpPr txBox="1"/>
          <p:nvPr>
            <p:ph idx="1" type="body"/>
          </p:nvPr>
        </p:nvSpPr>
        <p:spPr>
          <a:xfrm>
            <a:off x="685795" y="4343382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>
                <a:solidFill>
                  <a:schemeClr val="dk1"/>
                </a:solidFill>
              </a:rPr>
              <a:t>1.1.a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85" name="Google Shape;3585;p4:notes"/>
          <p:cNvSpPr/>
          <p:nvPr>
            <p:ph idx="2" type="sldImg"/>
          </p:nvPr>
        </p:nvSpPr>
        <p:spPr>
          <a:xfrm>
            <a:off x="961793" y="685794"/>
            <a:ext cx="49350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1.png"/></Relationships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6" name="Shape 3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7" name="Google Shape;3587;p5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1139" y="191620"/>
            <a:ext cx="3366471" cy="4160183"/>
          </a:xfrm>
          <a:prstGeom prst="rect">
            <a:avLst/>
          </a:prstGeom>
          <a:noFill/>
          <a:ln>
            <a:noFill/>
          </a:ln>
        </p:spPr>
      </p:pic>
      <p:sp>
        <p:nvSpPr>
          <p:cNvPr id="3588" name="Google Shape;3588;p560"/>
          <p:cNvSpPr txBox="1"/>
          <p:nvPr>
            <p:ph type="title"/>
          </p:nvPr>
        </p:nvSpPr>
        <p:spPr>
          <a:xfrm>
            <a:off x="224449" y="374861"/>
            <a:ext cx="40713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zh-CN"/>
              <a:t>Background: Problem</a:t>
            </a:r>
            <a:endParaRPr/>
          </a:p>
        </p:txBody>
      </p:sp>
      <p:sp>
        <p:nvSpPr>
          <p:cNvPr id="3589" name="Google Shape;3589;p560"/>
          <p:cNvSpPr txBox="1"/>
          <p:nvPr/>
        </p:nvSpPr>
        <p:spPr>
          <a:xfrm>
            <a:off x="183964" y="4615281"/>
            <a:ext cx="3201300" cy="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zh-CN" sz="900" u="none" cap="none" strike="noStrike">
                <a:solidFill>
                  <a:srgbClr val="003CA5"/>
                </a:solidFill>
                <a:latin typeface="Arial"/>
                <a:ea typeface="Arial"/>
                <a:cs typeface="Arial"/>
                <a:sym typeface="Arial"/>
              </a:rPr>
              <a:t>Date (xx/xx/xxxx)	Department Name	Page Number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0" name="Google Shape;3590;p560"/>
          <p:cNvSpPr txBox="1"/>
          <p:nvPr>
            <p:ph idx="11" type="ftr"/>
          </p:nvPr>
        </p:nvSpPr>
        <p:spPr>
          <a:xfrm>
            <a:off x="124923" y="3043662"/>
            <a:ext cx="5442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6785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zh-CN"/>
              <a:t>May 22, 2019</a:t>
            </a:r>
            <a:endParaRPr/>
          </a:p>
        </p:txBody>
      </p:sp>
      <p:sp>
        <p:nvSpPr>
          <p:cNvPr id="3591" name="Google Shape;3591;p560"/>
          <p:cNvSpPr txBox="1"/>
          <p:nvPr>
            <p:ph idx="10" type="dt"/>
          </p:nvPr>
        </p:nvSpPr>
        <p:spPr>
          <a:xfrm>
            <a:off x="955514" y="3043662"/>
            <a:ext cx="15042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6785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zh-CN"/>
              <a:t>Seattle Department of Transportation</a:t>
            </a:r>
            <a:endParaRPr/>
          </a:p>
        </p:txBody>
      </p:sp>
      <p:sp>
        <p:nvSpPr>
          <p:cNvPr id="3592" name="Google Shape;3592;p560"/>
          <p:cNvSpPr txBox="1"/>
          <p:nvPr>
            <p:ph idx="12" type="sldNum"/>
          </p:nvPr>
        </p:nvSpPr>
        <p:spPr>
          <a:xfrm>
            <a:off x="3222170" y="3044997"/>
            <a:ext cx="94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593" name="Google Shape;3593;p560"/>
          <p:cNvSpPr txBox="1"/>
          <p:nvPr/>
        </p:nvSpPr>
        <p:spPr>
          <a:xfrm>
            <a:off x="291006" y="1177626"/>
            <a:ext cx="491130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6800">
            <a:spAutoFit/>
          </a:bodyPr>
          <a:lstStyle/>
          <a:p>
            <a:pPr indent="-177800" lvl="0" marL="190500" marR="12700" rtl="0" algn="l">
              <a:lnSpc>
                <a:spcPct val="97142"/>
              </a:lnSpc>
              <a:spcBef>
                <a:spcPts val="0"/>
              </a:spcBef>
              <a:spcAft>
                <a:spcPts val="0"/>
              </a:spcAft>
              <a:buClr>
                <a:srgbClr val="001E51"/>
              </a:buClr>
              <a:buSzPts val="2000"/>
              <a:buFont typeface="Helvetica Neue"/>
              <a:buChar char="•"/>
            </a:pPr>
            <a:r>
              <a:rPr b="0" i="0" lang="zh-CN" sz="1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Block the box and transit lane violations have 	a negative impact on mobility, safety, and 	emergency response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190500" marR="279400" rtl="0" algn="l">
              <a:lnSpc>
                <a:spcPct val="95438"/>
              </a:lnSpc>
              <a:spcBef>
                <a:spcPts val="700"/>
              </a:spcBef>
              <a:spcAft>
                <a:spcPts val="0"/>
              </a:spcAft>
              <a:buClr>
                <a:srgbClr val="001E51"/>
              </a:buClr>
              <a:buSzPts val="2000"/>
              <a:buFont typeface="Helvetica Neue"/>
              <a:buChar char="•"/>
            </a:pPr>
            <a:r>
              <a:rPr b="0" i="0" lang="zh-CN" sz="20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SDOT field observation at just one location 	(4</a:t>
            </a:r>
            <a:r>
              <a:rPr b="0" baseline="30000" i="0" lang="zh-CN" sz="1000" u="none" cap="none" strike="noStrike">
                <a:solidFill>
                  <a:srgbClr val="001E5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 </a:t>
            </a:r>
            <a:r>
              <a:rPr b="0" i="0" lang="zh-CN" sz="20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and Battery) in January 2018 showed: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114300" rtl="0" algn="l">
              <a:lnSpc>
                <a:spcPct val="96800"/>
              </a:lnSpc>
              <a:spcBef>
                <a:spcPts val="400"/>
              </a:spcBef>
              <a:spcAft>
                <a:spcPts val="0"/>
              </a:spcAft>
              <a:buClr>
                <a:srgbClr val="001E51"/>
              </a:buClr>
              <a:buSzPts val="1700"/>
              <a:buFont typeface="Helvetica Neue"/>
              <a:buChar char="•"/>
            </a:pPr>
            <a:r>
              <a:rPr b="0" i="0" lang="zh-CN" sz="3000" u="none" cap="none" strike="noStrike">
                <a:solidFill>
                  <a:srgbClr val="001E51"/>
                </a:solidFill>
                <a:latin typeface="Comic Sans MS"/>
                <a:ea typeface="Comic Sans MS"/>
                <a:cs typeface="Comic Sans MS"/>
                <a:sym typeface="Comic Sans MS"/>
              </a:rPr>
              <a:t>Block the Box: average of 6 violations per day, high of 53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25400" rtl="0" algn="l">
              <a:lnSpc>
                <a:spcPct val="96800"/>
              </a:lnSpc>
              <a:spcBef>
                <a:spcPts val="400"/>
              </a:spcBef>
              <a:spcAft>
                <a:spcPts val="0"/>
              </a:spcAft>
              <a:buClr>
                <a:srgbClr val="001E51"/>
              </a:buClr>
              <a:buSzPts val="1700"/>
              <a:buFont typeface="Helvetica Neue"/>
              <a:buChar char="•"/>
            </a:pPr>
            <a:r>
              <a:rPr b="0" i="0" lang="zh-CN" sz="30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rPr>
              <a:t>Transit Lane: average of 361 violations per day, high of 418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190500" marR="203200" rtl="0" algn="l">
              <a:lnSpc>
                <a:spcPct val="97142"/>
              </a:lnSpc>
              <a:spcBef>
                <a:spcPts val="700"/>
              </a:spcBef>
              <a:spcAft>
                <a:spcPts val="0"/>
              </a:spcAft>
              <a:buClr>
                <a:srgbClr val="001E51"/>
              </a:buClr>
              <a:buSzPts val="2000"/>
              <a:buFont typeface="Helvetica Neue"/>
              <a:buChar char="•"/>
            </a:pPr>
            <a:r>
              <a:rPr b="0" i="0" lang="zh-CN" sz="1000" u="none" cap="none" strike="noStrike">
                <a:solidFill>
                  <a:srgbClr val="001E51"/>
                </a:solidFill>
                <a:latin typeface="Courier New"/>
                <a:ea typeface="Courier New"/>
                <a:cs typeface="Courier New"/>
                <a:sym typeface="Courier New"/>
              </a:rPr>
              <a:t>Manual UPO enforcement is resource 	intensive and often further obstructs traffic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